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2" r:id="rId9"/>
    <p:sldId id="266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D71"/>
    <a:srgbClr val="58595B"/>
    <a:srgbClr val="F794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291FD-5662-497C-BD53-CE4BB4BEE89A}" type="datetimeFigureOut">
              <a:rPr lang="en-US" smtClean="0"/>
              <a:t>8/15/2017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4F512-A252-48AD-8831-2B955E87E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08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291FD-5662-497C-BD53-CE4BB4BEE89A}" type="datetimeFigureOut">
              <a:rPr lang="en-US" smtClean="0"/>
              <a:t>8/15/2017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4F512-A252-48AD-8831-2B955E87E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305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291FD-5662-497C-BD53-CE4BB4BEE89A}" type="datetimeFigureOut">
              <a:rPr lang="en-US" smtClean="0"/>
              <a:t>8/15/2017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4F512-A252-48AD-8831-2B955E87E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226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291FD-5662-497C-BD53-CE4BB4BEE89A}" type="datetimeFigureOut">
              <a:rPr lang="en-US" smtClean="0"/>
              <a:t>8/15/2017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4F512-A252-48AD-8831-2B955E87E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871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291FD-5662-497C-BD53-CE4BB4BEE89A}" type="datetimeFigureOut">
              <a:rPr lang="en-US" smtClean="0"/>
              <a:t>8/15/2017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4F512-A252-48AD-8831-2B955E87E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891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291FD-5662-497C-BD53-CE4BB4BEE89A}" type="datetimeFigureOut">
              <a:rPr lang="en-US" smtClean="0"/>
              <a:t>8/15/2017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4F512-A252-48AD-8831-2B955E87E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701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291FD-5662-497C-BD53-CE4BB4BEE89A}" type="datetimeFigureOut">
              <a:rPr lang="en-US" smtClean="0"/>
              <a:t>8/15/2017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4F512-A252-48AD-8831-2B955E87E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054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291FD-5662-497C-BD53-CE4BB4BEE89A}" type="datetimeFigureOut">
              <a:rPr lang="en-US" smtClean="0"/>
              <a:t>8/15/2017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4F512-A252-48AD-8831-2B955E87E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012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291FD-5662-497C-BD53-CE4BB4BEE89A}" type="datetimeFigureOut">
              <a:rPr lang="en-US" smtClean="0"/>
              <a:t>8/15/2017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4F512-A252-48AD-8831-2B955E87E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101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291FD-5662-497C-BD53-CE4BB4BEE89A}" type="datetimeFigureOut">
              <a:rPr lang="en-US" smtClean="0"/>
              <a:t>8/15/2017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4F512-A252-48AD-8831-2B955E87E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587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291FD-5662-497C-BD53-CE4BB4BEE89A}" type="datetimeFigureOut">
              <a:rPr lang="en-US" smtClean="0"/>
              <a:t>8/15/2017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4F512-A252-48AD-8831-2B955E87E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571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291FD-5662-497C-BD53-CE4BB4BEE89A}" type="datetimeFigureOut">
              <a:rPr lang="en-US" smtClean="0"/>
              <a:t>8/15/2017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4F512-A252-48AD-8831-2B955E87E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633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tzer.edu/sustainability/" TargetMode="External"/><Relationship Id="rId2" Type="http://schemas.openxmlformats.org/officeDocument/2006/relationships/hyperlink" Target="http://www.pitzer.edu/redfordconservancy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pitzer.edu/sustainability/sustainability-job-board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2400"/>
            <a:ext cx="9144000" cy="16002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7941D"/>
                </a:solidFill>
                <a:latin typeface="Trajan Pro" pitchFamily="18" charset="0"/>
              </a:rPr>
              <a:t>Sustainability </a:t>
            </a:r>
            <a:br>
              <a:rPr lang="en-US" sz="3600" b="1" dirty="0" smtClean="0">
                <a:solidFill>
                  <a:srgbClr val="F7941D"/>
                </a:solidFill>
                <a:latin typeface="Trajan Pro" pitchFamily="18" charset="0"/>
              </a:rPr>
            </a:br>
            <a:r>
              <a:rPr lang="en-US" sz="3600" b="1" dirty="0" smtClean="0">
                <a:solidFill>
                  <a:srgbClr val="003D71"/>
                </a:solidFill>
                <a:latin typeface="Trajan Pro" pitchFamily="18" charset="0"/>
              </a:rPr>
              <a:t>At</a:t>
            </a:r>
            <a:r>
              <a:rPr lang="en-US" sz="3600" b="1" dirty="0" smtClean="0">
                <a:solidFill>
                  <a:srgbClr val="F7941D"/>
                </a:solidFill>
                <a:latin typeface="Trajan Pro" pitchFamily="18" charset="0"/>
              </a:rPr>
              <a:t> </a:t>
            </a:r>
            <a:br>
              <a:rPr lang="en-US" sz="3600" b="1" dirty="0" smtClean="0">
                <a:solidFill>
                  <a:srgbClr val="F7941D"/>
                </a:solidFill>
                <a:latin typeface="Trajan Pro" pitchFamily="18" charset="0"/>
              </a:rPr>
            </a:br>
            <a:r>
              <a:rPr lang="en-US" sz="3600" b="1" dirty="0" smtClean="0">
                <a:solidFill>
                  <a:srgbClr val="F7941D"/>
                </a:solidFill>
                <a:latin typeface="Trajan Pro" pitchFamily="18" charset="0"/>
              </a:rPr>
              <a:t>Pitzer College</a:t>
            </a:r>
            <a:endParaRPr lang="en-US" sz="3600" b="1" dirty="0">
              <a:solidFill>
                <a:srgbClr val="F7941D"/>
              </a:solidFill>
              <a:latin typeface="Trajan Pro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715000"/>
            <a:ext cx="9144000" cy="11430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3000" b="1" dirty="0" smtClean="0">
                <a:solidFill>
                  <a:srgbClr val="003D71"/>
                </a:solidFill>
                <a:latin typeface="Trajan Pro" pitchFamily="18" charset="0"/>
              </a:rPr>
              <a:t>Warren Biggins</a:t>
            </a:r>
          </a:p>
          <a:p>
            <a:pPr>
              <a:spcBef>
                <a:spcPts val="0"/>
              </a:spcBef>
            </a:pPr>
            <a:r>
              <a:rPr lang="en-US" sz="2400" b="1" dirty="0" smtClean="0">
                <a:solidFill>
                  <a:srgbClr val="58595B"/>
                </a:solidFill>
                <a:latin typeface="Trajan Pro" pitchFamily="18" charset="0"/>
                <a:ea typeface="Calibri"/>
                <a:cs typeface="Times New Roman"/>
              </a:rPr>
              <a:t>Sustainability </a:t>
            </a:r>
            <a:r>
              <a:rPr lang="en-US" sz="2400" b="1" dirty="0">
                <a:solidFill>
                  <a:srgbClr val="58595B"/>
                </a:solidFill>
                <a:latin typeface="Trajan Pro" pitchFamily="18" charset="0"/>
                <a:ea typeface="Calibri"/>
                <a:cs typeface="Times New Roman"/>
              </a:rPr>
              <a:t>Manager </a:t>
            </a:r>
            <a:r>
              <a:rPr lang="en-US" sz="2400" b="1" dirty="0">
                <a:solidFill>
                  <a:srgbClr val="404040"/>
                </a:solidFill>
                <a:latin typeface="Trajan Pro" pitchFamily="18" charset="0"/>
                <a:ea typeface="Calibri"/>
                <a:cs typeface="Times New Roman"/>
              </a:rPr>
              <a:t>| </a:t>
            </a:r>
            <a:r>
              <a:rPr lang="en-US" sz="2400" b="1" dirty="0">
                <a:solidFill>
                  <a:srgbClr val="F7941D"/>
                </a:solidFill>
                <a:latin typeface="Trajan Pro" pitchFamily="18" charset="0"/>
                <a:ea typeface="Calibri"/>
                <a:cs typeface="Times New Roman"/>
              </a:rPr>
              <a:t>Pitzer College </a:t>
            </a:r>
            <a:r>
              <a:rPr lang="en-US" sz="2400" b="1" dirty="0">
                <a:solidFill>
                  <a:srgbClr val="404040"/>
                </a:solidFill>
                <a:latin typeface="Trajan Pro" pitchFamily="18" charset="0"/>
                <a:ea typeface="Calibri"/>
                <a:cs typeface="Times New Roman"/>
              </a:rPr>
              <a:t>| </a:t>
            </a:r>
            <a:r>
              <a:rPr lang="en-US" sz="2400" b="1" dirty="0" smtClean="0">
                <a:solidFill>
                  <a:srgbClr val="58595B"/>
                </a:solidFill>
                <a:latin typeface="Trajan Pro" pitchFamily="18" charset="0"/>
                <a:ea typeface="Calibri"/>
                <a:cs typeface="Times New Roman"/>
              </a:rPr>
              <a:t>GSC 201</a:t>
            </a:r>
            <a:endParaRPr lang="en-US" sz="2400" b="1" dirty="0">
              <a:solidFill>
                <a:srgbClr val="58595B"/>
              </a:solidFill>
              <a:latin typeface="Trajan Pro" pitchFamily="18" charset="0"/>
              <a:ea typeface="Calibri"/>
              <a:cs typeface="Times New Roman"/>
            </a:endParaRP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9627"/>
            <a:ext cx="3560445" cy="2755773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438400"/>
            <a:ext cx="3810000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330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7941D"/>
                </a:solidFill>
                <a:latin typeface="Trajan Pro" pitchFamily="18" charset="0"/>
              </a:rPr>
              <a:t>Resources</a:t>
            </a:r>
            <a:endParaRPr lang="en-US" sz="3600" b="1" dirty="0">
              <a:solidFill>
                <a:srgbClr val="F7941D"/>
              </a:solidFill>
              <a:latin typeface="Trajan Pro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58595B"/>
                </a:solidFill>
                <a:latin typeface="Arial" pitchFamily="34" charset="0"/>
                <a:cs typeface="Arial" pitchFamily="34" charset="0"/>
              </a:rPr>
              <a:t>Available for check out</a:t>
            </a:r>
          </a:p>
          <a:p>
            <a:pPr lvl="1">
              <a:lnSpc>
                <a:spcPct val="200000"/>
              </a:lnSpc>
              <a:buFont typeface="Courier New" pitchFamily="49" charset="0"/>
              <a:buChar char="o"/>
            </a:pPr>
            <a:r>
              <a:rPr lang="en-US" sz="2400" dirty="0" smtClean="0">
                <a:solidFill>
                  <a:srgbClr val="58595B"/>
                </a:solidFill>
                <a:latin typeface="Arial" pitchFamily="34" charset="0"/>
                <a:cs typeface="Arial" pitchFamily="34" charset="0"/>
              </a:rPr>
              <a:t>Compost bins</a:t>
            </a:r>
          </a:p>
          <a:p>
            <a:pPr lvl="1">
              <a:lnSpc>
                <a:spcPct val="200000"/>
              </a:lnSpc>
              <a:buFont typeface="Courier New" pitchFamily="49" charset="0"/>
              <a:buChar char="o"/>
            </a:pPr>
            <a:r>
              <a:rPr lang="en-US" sz="2400" dirty="0" smtClean="0">
                <a:solidFill>
                  <a:srgbClr val="58595B"/>
                </a:solidFill>
                <a:latin typeface="Arial" pitchFamily="34" charset="0"/>
                <a:cs typeface="Arial" pitchFamily="34" charset="0"/>
              </a:rPr>
              <a:t>Drying racks</a:t>
            </a:r>
          </a:p>
          <a:p>
            <a:pPr lvl="1">
              <a:lnSpc>
                <a:spcPct val="200000"/>
              </a:lnSpc>
              <a:buFont typeface="Courier New" pitchFamily="49" charset="0"/>
              <a:buChar char="o"/>
            </a:pPr>
            <a:r>
              <a:rPr lang="en-US" sz="2400" dirty="0" smtClean="0">
                <a:solidFill>
                  <a:srgbClr val="58595B"/>
                </a:solidFill>
                <a:latin typeface="Arial" pitchFamily="34" charset="0"/>
                <a:cs typeface="Arial" pitchFamily="34" charset="0"/>
              </a:rPr>
              <a:t>Green dishware</a:t>
            </a:r>
            <a:endParaRPr lang="en-US" sz="2400" dirty="0">
              <a:solidFill>
                <a:srgbClr val="58595B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727" y="1904998"/>
            <a:ext cx="1914525" cy="23907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924675" y="1600200"/>
            <a:ext cx="2143125" cy="2857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12" b="17574"/>
          <a:stretch/>
        </p:blipFill>
        <p:spPr>
          <a:xfrm>
            <a:off x="5410200" y="4572000"/>
            <a:ext cx="2827528" cy="2146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91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7941D"/>
                </a:solidFill>
                <a:latin typeface="Trajan Pro" pitchFamily="18" charset="0"/>
              </a:rPr>
              <a:t>Stay Informed</a:t>
            </a:r>
            <a:endParaRPr lang="en-US" sz="3600" b="1" dirty="0">
              <a:solidFill>
                <a:srgbClr val="F7941D"/>
              </a:solidFill>
              <a:latin typeface="Trajan Pro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58595B"/>
                </a:solidFill>
                <a:latin typeface="Arial" pitchFamily="34" charset="0"/>
                <a:cs typeface="Arial" pitchFamily="34" charset="0"/>
              </a:rPr>
              <a:t>Redford Conservancy homepage:</a:t>
            </a:r>
          </a:p>
          <a:p>
            <a:pPr lvl="1">
              <a:buFont typeface="Courier New" pitchFamily="49" charset="0"/>
              <a:buChar char="o"/>
            </a:pPr>
            <a:r>
              <a:rPr lang="en-US" sz="2400" dirty="0">
                <a:solidFill>
                  <a:srgbClr val="58595B"/>
                </a:solidFill>
                <a:latin typeface="Arial" pitchFamily="34" charset="0"/>
                <a:cs typeface="Arial" pitchFamily="34" charset="0"/>
                <a:hlinkClick r:id="rId2"/>
              </a:rPr>
              <a:t>http://www.pitzer.edu/redfordconservancy</a:t>
            </a:r>
            <a:r>
              <a:rPr lang="en-US" sz="2400" dirty="0" smtClean="0">
                <a:solidFill>
                  <a:srgbClr val="58595B"/>
                </a:solidFill>
                <a:latin typeface="Arial" pitchFamily="34" charset="0"/>
                <a:cs typeface="Arial" pitchFamily="34" charset="0"/>
                <a:hlinkClick r:id="rId2"/>
              </a:rPr>
              <a:t>/</a:t>
            </a:r>
            <a:endParaRPr lang="en-US" sz="2400" dirty="0">
              <a:solidFill>
                <a:srgbClr val="58595B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endParaRPr lang="en-US" sz="2400" dirty="0" smtClean="0">
              <a:solidFill>
                <a:srgbClr val="58595B"/>
              </a:solidFill>
              <a:latin typeface="Arial" pitchFamily="34" charset="0"/>
              <a:cs typeface="Arial" pitchFamily="34" charset="0"/>
            </a:endParaRPr>
          </a:p>
          <a:p>
            <a:pPr marL="514350" indent="-457200"/>
            <a:r>
              <a:rPr lang="en-US" sz="2400" dirty="0" smtClean="0">
                <a:solidFill>
                  <a:srgbClr val="58595B"/>
                </a:solidFill>
                <a:latin typeface="Arial" pitchFamily="34" charset="0"/>
                <a:cs typeface="Arial" pitchFamily="34" charset="0"/>
              </a:rPr>
              <a:t>Pitzer sustainability homepage:</a:t>
            </a:r>
          </a:p>
          <a:p>
            <a:pPr lvl="1">
              <a:buFont typeface="Courier New" pitchFamily="49" charset="0"/>
              <a:buChar char="o"/>
            </a:pPr>
            <a:r>
              <a:rPr lang="en-US" sz="2400" dirty="0">
                <a:solidFill>
                  <a:srgbClr val="58595B"/>
                </a:solidFill>
                <a:latin typeface="Arial" pitchFamily="34" charset="0"/>
                <a:cs typeface="Arial" pitchFamily="34" charset="0"/>
                <a:hlinkClick r:id="rId3"/>
              </a:rPr>
              <a:t>http://www.pitzer.edu/sustainability</a:t>
            </a:r>
            <a:r>
              <a:rPr lang="en-US" sz="2400" dirty="0" smtClean="0">
                <a:solidFill>
                  <a:srgbClr val="58595B"/>
                </a:solidFill>
                <a:latin typeface="Arial" pitchFamily="34" charset="0"/>
                <a:cs typeface="Arial" pitchFamily="34" charset="0"/>
                <a:hlinkClick r:id="rId3"/>
              </a:rPr>
              <a:t>/</a:t>
            </a:r>
            <a:endParaRPr lang="en-US" sz="2400" dirty="0" smtClean="0">
              <a:solidFill>
                <a:srgbClr val="58595B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400" dirty="0" smtClean="0">
              <a:solidFill>
                <a:srgbClr val="58595B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solidFill>
                  <a:srgbClr val="58595B"/>
                </a:solidFill>
                <a:latin typeface="Arial" pitchFamily="34" charset="0"/>
                <a:cs typeface="Arial" pitchFamily="34" charset="0"/>
              </a:rPr>
              <a:t>On Twitter: @Sustainable PZ</a:t>
            </a:r>
          </a:p>
          <a:p>
            <a:endParaRPr lang="en-US" sz="2400" dirty="0" smtClean="0">
              <a:solidFill>
                <a:srgbClr val="58595B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solidFill>
                  <a:srgbClr val="58595B"/>
                </a:solidFill>
                <a:latin typeface="Arial" pitchFamily="34" charset="0"/>
                <a:cs typeface="Arial" pitchFamily="34" charset="0"/>
              </a:rPr>
              <a:t>The Green Guide: A Resource for </a:t>
            </a:r>
          </a:p>
          <a:p>
            <a:pPr marL="0" indent="347663">
              <a:buNone/>
            </a:pPr>
            <a:r>
              <a:rPr lang="en-US" sz="2400" dirty="0" smtClean="0">
                <a:solidFill>
                  <a:srgbClr val="58595B"/>
                </a:solidFill>
                <a:latin typeface="Arial" pitchFamily="34" charset="0"/>
                <a:cs typeface="Arial" pitchFamily="34" charset="0"/>
              </a:rPr>
              <a:t>Sustainability at Pitzer College</a:t>
            </a:r>
            <a:endParaRPr lang="en-US" sz="2400" dirty="0">
              <a:solidFill>
                <a:srgbClr val="58595B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800600"/>
            <a:ext cx="2571750" cy="1988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25" t="50000" r="19303" b="14671"/>
          <a:stretch/>
        </p:blipFill>
        <p:spPr bwMode="auto">
          <a:xfrm>
            <a:off x="6400800" y="2286000"/>
            <a:ext cx="1827300" cy="236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233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7941D"/>
                </a:solidFill>
                <a:latin typeface="Trajan Pro" pitchFamily="18" charset="0"/>
              </a:rPr>
              <a:t>Career Resources</a:t>
            </a:r>
            <a:endParaRPr lang="en-US" sz="3600" b="1" dirty="0">
              <a:solidFill>
                <a:srgbClr val="F7941D"/>
              </a:solidFill>
              <a:latin typeface="Trajan Pro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58595B"/>
                </a:solidFill>
                <a:latin typeface="Arial" pitchFamily="34" charset="0"/>
                <a:cs typeface="Arial" pitchFamily="34" charset="0"/>
              </a:rPr>
              <a:t>Sustainability &amp; environmental jobs board</a:t>
            </a:r>
          </a:p>
          <a:p>
            <a:pPr lvl="1">
              <a:buFont typeface="Courier New" pitchFamily="49" charset="0"/>
              <a:buChar char="o"/>
            </a:pPr>
            <a:r>
              <a:rPr lang="en-US" sz="2400" dirty="0">
                <a:solidFill>
                  <a:srgbClr val="58595B"/>
                </a:solidFill>
                <a:latin typeface="Arial" pitchFamily="34" charset="0"/>
                <a:cs typeface="Arial" pitchFamily="34" charset="0"/>
                <a:hlinkClick r:id="rId2"/>
              </a:rPr>
              <a:t>http://www.pitzer.edu/sustainability/sustainability-job-board</a:t>
            </a:r>
            <a:r>
              <a:rPr lang="en-US" sz="2400" dirty="0" smtClean="0">
                <a:solidFill>
                  <a:srgbClr val="58595B"/>
                </a:solidFill>
                <a:latin typeface="Arial" pitchFamily="34" charset="0"/>
                <a:cs typeface="Arial" pitchFamily="34" charset="0"/>
                <a:hlinkClick r:id="rId2"/>
              </a:rPr>
              <a:t>/</a:t>
            </a:r>
            <a:endParaRPr lang="en-US" sz="2400" dirty="0" smtClean="0">
              <a:solidFill>
                <a:srgbClr val="58595B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 typeface="Courier New" pitchFamily="49" charset="0"/>
              <a:buChar char="o"/>
            </a:pPr>
            <a:endParaRPr lang="en-US" sz="2400" dirty="0" smtClean="0">
              <a:solidFill>
                <a:srgbClr val="58595B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>
                <a:solidFill>
                  <a:srgbClr val="58595B"/>
                </a:solidFill>
                <a:latin typeface="Arial" pitchFamily="34" charset="0"/>
                <a:cs typeface="Arial" pitchFamily="34" charset="0"/>
              </a:rPr>
              <a:t>Pitzer College Environmental Professionals</a:t>
            </a:r>
          </a:p>
          <a:p>
            <a:pPr lvl="1">
              <a:buFont typeface="Courier New" pitchFamily="49" charset="0"/>
              <a:buChar char="o"/>
            </a:pPr>
            <a:r>
              <a:rPr lang="en-US" sz="2400" dirty="0">
                <a:solidFill>
                  <a:srgbClr val="58595B"/>
                </a:solidFill>
                <a:latin typeface="Arial" pitchFamily="34" charset="0"/>
                <a:cs typeface="Arial" pitchFamily="34" charset="0"/>
              </a:rPr>
              <a:t>LinkedIn group</a:t>
            </a:r>
          </a:p>
          <a:p>
            <a:pPr>
              <a:buFont typeface="Courier New" pitchFamily="49" charset="0"/>
              <a:buChar char="o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586" y="4246573"/>
            <a:ext cx="2382827" cy="238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39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7941D"/>
                </a:solidFill>
                <a:latin typeface="Trajan Pro" pitchFamily="18" charset="0"/>
              </a:rPr>
              <a:t>Defining Sustainability</a:t>
            </a:r>
            <a:endParaRPr lang="en-US" sz="3600" b="1" dirty="0">
              <a:solidFill>
                <a:srgbClr val="F7941D"/>
              </a:solidFill>
              <a:latin typeface="Trajan Pro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58595B"/>
                </a:solidFill>
                <a:latin typeface="Arial" pitchFamily="34" charset="0"/>
                <a:cs typeface="Arial" pitchFamily="34" charset="0"/>
              </a:rPr>
              <a:t>“Development that meets the needs of the present without compromising the ability of future generations to meet their own needs”</a:t>
            </a:r>
            <a:endParaRPr lang="en-US" sz="2400" dirty="0">
              <a:solidFill>
                <a:srgbClr val="58595B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solidFill>
                <a:srgbClr val="58595B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solidFill>
                  <a:srgbClr val="58595B"/>
                </a:solidFill>
                <a:latin typeface="Arial" pitchFamily="34" charset="0"/>
                <a:cs typeface="Arial" pitchFamily="34" charset="0"/>
              </a:rPr>
              <a:t>Triple Bottom Line</a:t>
            </a:r>
          </a:p>
          <a:p>
            <a:pPr lvl="1">
              <a:buFont typeface="Courier New" pitchFamily="49" charset="0"/>
              <a:buChar char="o"/>
            </a:pPr>
            <a:r>
              <a:rPr lang="en-US" sz="2400" dirty="0" smtClean="0">
                <a:solidFill>
                  <a:srgbClr val="58595B"/>
                </a:solidFill>
                <a:latin typeface="Arial" pitchFamily="34" charset="0"/>
                <a:cs typeface="Arial" pitchFamily="34" charset="0"/>
              </a:rPr>
              <a:t>People, Profit, Planet</a:t>
            </a:r>
          </a:p>
          <a:p>
            <a:pPr marL="0" indent="0">
              <a:buNone/>
            </a:pPr>
            <a:endParaRPr lang="en-US" sz="2400" dirty="0" smtClean="0">
              <a:solidFill>
                <a:srgbClr val="58595B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58595B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771900"/>
            <a:ext cx="2857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724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7941D"/>
                </a:solidFill>
                <a:latin typeface="Trajan Pro" pitchFamily="18" charset="0"/>
              </a:rPr>
              <a:t>Sustainability Leadership</a:t>
            </a:r>
            <a:endParaRPr lang="en-US" sz="3600" b="1" dirty="0">
              <a:solidFill>
                <a:srgbClr val="F7941D"/>
              </a:solidFill>
              <a:latin typeface="Trajan Pro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58595B"/>
                </a:solidFill>
                <a:latin typeface="Arial" pitchFamily="34" charset="0"/>
                <a:cs typeface="Arial" pitchFamily="34" charset="0"/>
              </a:rPr>
              <a:t>Robert Redford Conservancy for Southern California Sustainability</a:t>
            </a:r>
          </a:p>
          <a:p>
            <a:pPr lvl="1">
              <a:buFont typeface="Courier New" pitchFamily="49" charset="0"/>
              <a:buChar char="o"/>
            </a:pPr>
            <a:r>
              <a:rPr lang="en-US" sz="2400" dirty="0" smtClean="0">
                <a:solidFill>
                  <a:srgbClr val="58595B"/>
                </a:solidFill>
                <a:latin typeface="Arial" pitchFamily="34" charset="0"/>
                <a:cs typeface="Arial" pitchFamily="34" charset="0"/>
              </a:rPr>
              <a:t>Prof. Brinda Sarathy, Director</a:t>
            </a:r>
          </a:p>
          <a:p>
            <a:pPr marL="457200" lvl="1" indent="0">
              <a:buNone/>
            </a:pPr>
            <a:endParaRPr lang="en-US" sz="2400" dirty="0" smtClean="0">
              <a:solidFill>
                <a:srgbClr val="58595B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solidFill>
                  <a:srgbClr val="58595B"/>
                </a:solidFill>
                <a:latin typeface="Arial" pitchFamily="34" charset="0"/>
                <a:cs typeface="Arial" pitchFamily="34" charset="0"/>
              </a:rPr>
              <a:t>Office of Sustainability (GSC 201)</a:t>
            </a:r>
          </a:p>
          <a:p>
            <a:pPr lvl="1">
              <a:buFont typeface="Courier New" pitchFamily="49" charset="0"/>
              <a:buChar char="o"/>
            </a:pPr>
            <a:r>
              <a:rPr lang="en-US" sz="2400" dirty="0" smtClean="0">
                <a:solidFill>
                  <a:srgbClr val="58595B"/>
                </a:solidFill>
                <a:latin typeface="Arial" pitchFamily="34" charset="0"/>
                <a:cs typeface="Arial" pitchFamily="34" charset="0"/>
              </a:rPr>
              <a:t>Warren Biggins, Sustainability Manager</a:t>
            </a:r>
          </a:p>
          <a:p>
            <a:pPr marL="457200" lvl="1" indent="0">
              <a:buNone/>
            </a:pPr>
            <a:endParaRPr lang="en-US" sz="2400" dirty="0" smtClean="0">
              <a:solidFill>
                <a:srgbClr val="58595B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solidFill>
                  <a:srgbClr val="58595B"/>
                </a:solidFill>
                <a:latin typeface="Arial" pitchFamily="34" charset="0"/>
                <a:cs typeface="Arial" pitchFamily="34" charset="0"/>
              </a:rPr>
              <a:t>Sustainability Committee</a:t>
            </a:r>
          </a:p>
          <a:p>
            <a:pPr lvl="1">
              <a:buFont typeface="Courier New" pitchFamily="49" charset="0"/>
              <a:buChar char="o"/>
            </a:pPr>
            <a:r>
              <a:rPr lang="en-US" sz="2400" dirty="0" smtClean="0">
                <a:solidFill>
                  <a:srgbClr val="58595B"/>
                </a:solidFill>
                <a:latin typeface="Arial" pitchFamily="34" charset="0"/>
                <a:cs typeface="Arial" pitchFamily="34" charset="0"/>
              </a:rPr>
              <a:t>Student, staff and faculty representatives</a:t>
            </a:r>
          </a:p>
          <a:p>
            <a:endParaRPr lang="en-US" dirty="0">
              <a:solidFill>
                <a:srgbClr val="5859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86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7941D"/>
                </a:solidFill>
                <a:latin typeface="Trajan Pro" pitchFamily="18" charset="0"/>
              </a:rPr>
              <a:t>Sustainability Reporting</a:t>
            </a:r>
            <a:endParaRPr lang="en-US" sz="3600" b="1" dirty="0">
              <a:solidFill>
                <a:srgbClr val="F7941D"/>
              </a:solidFill>
              <a:latin typeface="Trajan Pro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58595B"/>
                </a:solidFill>
                <a:latin typeface="Arial" pitchFamily="34" charset="0"/>
                <a:cs typeface="Arial" pitchFamily="34" charset="0"/>
              </a:rPr>
              <a:t>Climate Leadership Commitment</a:t>
            </a:r>
          </a:p>
          <a:p>
            <a:pPr lvl="1">
              <a:buFont typeface="Courier New" pitchFamily="49" charset="0"/>
              <a:buChar char="o"/>
            </a:pPr>
            <a:r>
              <a:rPr lang="en-US" sz="2400" dirty="0" smtClean="0">
                <a:solidFill>
                  <a:srgbClr val="58595B"/>
                </a:solidFill>
                <a:latin typeface="Arial" pitchFamily="34" charset="0"/>
                <a:cs typeface="Arial" pitchFamily="34" charset="0"/>
              </a:rPr>
              <a:t>Commits the College to achieving carbon neutrality</a:t>
            </a:r>
          </a:p>
          <a:p>
            <a:pPr lvl="1">
              <a:buFont typeface="Courier New" pitchFamily="49" charset="0"/>
              <a:buChar char="o"/>
            </a:pPr>
            <a:r>
              <a:rPr lang="en-US" sz="2400" dirty="0" smtClean="0">
                <a:solidFill>
                  <a:srgbClr val="58595B"/>
                </a:solidFill>
                <a:latin typeface="Arial" pitchFamily="34" charset="0"/>
                <a:cs typeface="Arial" pitchFamily="34" charset="0"/>
              </a:rPr>
              <a:t>Requires annual GHG emissions reporting</a:t>
            </a:r>
          </a:p>
          <a:p>
            <a:pPr marL="457200" lvl="1" indent="0">
              <a:buNone/>
            </a:pPr>
            <a:endParaRPr lang="en-US" sz="2400" dirty="0" smtClean="0">
              <a:solidFill>
                <a:srgbClr val="58595B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solidFill>
                  <a:srgbClr val="58595B"/>
                </a:solidFill>
                <a:latin typeface="Arial" pitchFamily="34" charset="0"/>
                <a:cs typeface="Arial" pitchFamily="34" charset="0"/>
              </a:rPr>
              <a:t>Sustainability Tracking, Assessment &amp; Rating System</a:t>
            </a:r>
          </a:p>
          <a:p>
            <a:pPr lvl="1">
              <a:buFont typeface="Courier New" pitchFamily="49" charset="0"/>
              <a:buChar char="o"/>
            </a:pPr>
            <a:r>
              <a:rPr lang="en-US" sz="2400" dirty="0" smtClean="0">
                <a:solidFill>
                  <a:srgbClr val="58595B"/>
                </a:solidFill>
                <a:latin typeface="Arial" pitchFamily="34" charset="0"/>
                <a:cs typeface="Arial" pitchFamily="34" charset="0"/>
              </a:rPr>
              <a:t>Gold rating, 2015</a:t>
            </a:r>
          </a:p>
          <a:p>
            <a:pPr marL="457200" lvl="1" indent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en-US" dirty="0"/>
          </a:p>
        </p:txBody>
      </p:sp>
      <p:pic>
        <p:nvPicPr>
          <p:cNvPr id="2050" name="Picture 2" descr="S:\Sustainability Info\Warren's work\STARS\stars_gold-150x15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377" y="459105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S:\Sustainability Info\Warren's work\FY 2016 CLC Report\climat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572000"/>
            <a:ext cx="1607058" cy="1437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80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7941D"/>
                </a:solidFill>
                <a:latin typeface="Trajan Pro" pitchFamily="18" charset="0"/>
              </a:rPr>
              <a:t>Green Building</a:t>
            </a:r>
            <a:endParaRPr lang="en-US" sz="3600" b="1" dirty="0">
              <a:solidFill>
                <a:srgbClr val="F7941D"/>
              </a:solidFill>
              <a:latin typeface="Trajan Pro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191000" cy="4525963"/>
          </a:xfrm>
        </p:spPr>
        <p:txBody>
          <a:bodyPr/>
          <a:lstStyle/>
          <a:p>
            <a:r>
              <a:rPr lang="en-US" sz="2400" dirty="0" smtClean="0">
                <a:solidFill>
                  <a:srgbClr val="58595B"/>
                </a:solidFill>
                <a:latin typeface="Arial" pitchFamily="34" charset="0"/>
                <a:cs typeface="Arial" pitchFamily="34" charset="0"/>
              </a:rPr>
              <a:t>Pitzer, Atherton &amp; Sanborn</a:t>
            </a:r>
          </a:p>
          <a:p>
            <a:pPr lvl="1">
              <a:buFont typeface="Courier New" pitchFamily="49" charset="0"/>
              <a:buChar char="o"/>
            </a:pPr>
            <a:r>
              <a:rPr lang="en-US" sz="2400" dirty="0" smtClean="0">
                <a:solidFill>
                  <a:srgbClr val="58595B"/>
                </a:solidFill>
                <a:latin typeface="Arial" pitchFamily="34" charset="0"/>
                <a:cs typeface="Arial" pitchFamily="34" charset="0"/>
              </a:rPr>
              <a:t>LEED Gold</a:t>
            </a:r>
          </a:p>
          <a:p>
            <a:pPr marL="457200" lvl="1" indent="0">
              <a:buNone/>
            </a:pPr>
            <a:endParaRPr lang="en-US" sz="2400" dirty="0">
              <a:solidFill>
                <a:srgbClr val="58595B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solidFill>
                  <a:srgbClr val="58595B"/>
                </a:solidFill>
                <a:latin typeface="Arial" pitchFamily="34" charset="0"/>
                <a:cs typeface="Arial" pitchFamily="34" charset="0"/>
              </a:rPr>
              <a:t>East, West &amp; </a:t>
            </a:r>
            <a:r>
              <a:rPr lang="en-US" sz="2400" dirty="0" err="1" smtClean="0">
                <a:solidFill>
                  <a:srgbClr val="58595B"/>
                </a:solidFill>
                <a:latin typeface="Arial" pitchFamily="34" charset="0"/>
                <a:cs typeface="Arial" pitchFamily="34" charset="0"/>
              </a:rPr>
              <a:t>Skandera</a:t>
            </a:r>
            <a:endParaRPr lang="en-US" sz="2400" dirty="0">
              <a:solidFill>
                <a:srgbClr val="58595B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 typeface="Courier New" pitchFamily="49" charset="0"/>
              <a:buChar char="o"/>
            </a:pPr>
            <a:r>
              <a:rPr lang="en-US" sz="2400" dirty="0" smtClean="0">
                <a:solidFill>
                  <a:srgbClr val="58595B"/>
                </a:solidFill>
                <a:latin typeface="Arial" pitchFamily="34" charset="0"/>
                <a:cs typeface="Arial" pitchFamily="34" charset="0"/>
              </a:rPr>
              <a:t>LEED Platinum</a:t>
            </a:r>
          </a:p>
          <a:p>
            <a:pPr lvl="1"/>
            <a:endParaRPr lang="en-US" sz="2400" dirty="0" smtClean="0">
              <a:solidFill>
                <a:srgbClr val="58595B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solidFill>
                  <a:srgbClr val="58595B"/>
                </a:solidFill>
                <a:latin typeface="Arial" pitchFamily="34" charset="0"/>
                <a:cs typeface="Arial" pitchFamily="34" charset="0"/>
              </a:rPr>
              <a:t>Redford Conservancy</a:t>
            </a:r>
          </a:p>
          <a:p>
            <a:pPr lvl="1">
              <a:buFont typeface="Courier New" pitchFamily="49" charset="0"/>
              <a:buChar char="o"/>
            </a:pPr>
            <a:r>
              <a:rPr lang="en-US" sz="2400" dirty="0" smtClean="0">
                <a:solidFill>
                  <a:srgbClr val="58595B"/>
                </a:solidFill>
                <a:latin typeface="Arial" pitchFamily="34" charset="0"/>
                <a:cs typeface="Arial" pitchFamily="34" charset="0"/>
              </a:rPr>
              <a:t>LEED Platinum, Zero Energy (expected)</a:t>
            </a:r>
          </a:p>
          <a:p>
            <a:pPr lvl="1"/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636" y="914400"/>
            <a:ext cx="3252564" cy="183119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636" y="2895600"/>
            <a:ext cx="3252564" cy="18311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636" y="4876800"/>
            <a:ext cx="3252564" cy="183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12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7941D"/>
                </a:solidFill>
                <a:latin typeface="Trajan Pro" pitchFamily="18" charset="0"/>
                <a:cs typeface="Arial" pitchFamily="34" charset="0"/>
              </a:rPr>
              <a:t>Getting Involved</a:t>
            </a:r>
            <a:endParaRPr lang="en-US" sz="3600" b="1" dirty="0">
              <a:solidFill>
                <a:srgbClr val="F7941D"/>
              </a:solidFill>
              <a:latin typeface="Trajan Pro" pitchFamily="18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58595B"/>
                </a:solidFill>
                <a:latin typeface="Arial" pitchFamily="34" charset="0"/>
                <a:cs typeface="Arial" pitchFamily="34" charset="0"/>
              </a:rPr>
              <a:t>Redford Conservancy</a:t>
            </a:r>
          </a:p>
          <a:p>
            <a:pPr lvl="1">
              <a:buFont typeface="Courier New" pitchFamily="49" charset="0"/>
              <a:buChar char="o"/>
            </a:pPr>
            <a:r>
              <a:rPr lang="en-US" sz="2400" dirty="0" smtClean="0">
                <a:solidFill>
                  <a:srgbClr val="58595B"/>
                </a:solidFill>
                <a:latin typeface="Arial" pitchFamily="34" charset="0"/>
                <a:cs typeface="Arial" pitchFamily="34" charset="0"/>
              </a:rPr>
              <a:t>“Engaging peoples and </a:t>
            </a:r>
          </a:p>
          <a:p>
            <a:pPr marL="747713" lvl="2" indent="0">
              <a:buNone/>
            </a:pPr>
            <a:r>
              <a:rPr lang="en-US" dirty="0" smtClean="0">
                <a:solidFill>
                  <a:srgbClr val="58595B"/>
                </a:solidFill>
                <a:latin typeface="Arial" pitchFamily="34" charset="0"/>
                <a:cs typeface="Arial" pitchFamily="34" charset="0"/>
              </a:rPr>
              <a:t>communities for regional </a:t>
            </a:r>
          </a:p>
          <a:p>
            <a:pPr marL="857250" lvl="2" indent="-109538">
              <a:buNone/>
            </a:pPr>
            <a:r>
              <a:rPr lang="en-US" dirty="0">
                <a:solidFill>
                  <a:srgbClr val="58595B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dirty="0" smtClean="0">
                <a:solidFill>
                  <a:srgbClr val="58595B"/>
                </a:solidFill>
                <a:latin typeface="Arial" pitchFamily="34" charset="0"/>
                <a:cs typeface="Arial" pitchFamily="34" charset="0"/>
              </a:rPr>
              <a:t>ustainability”</a:t>
            </a:r>
            <a:endParaRPr lang="en-US" sz="2400" dirty="0" smtClean="0">
              <a:solidFill>
                <a:srgbClr val="58595B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 typeface="Courier New" pitchFamily="49" charset="0"/>
              <a:buChar char="o"/>
            </a:pPr>
            <a:endParaRPr lang="en-US" sz="2400" dirty="0" smtClean="0">
              <a:solidFill>
                <a:srgbClr val="58595B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 typeface="Courier New" pitchFamily="49" charset="0"/>
              <a:buChar char="o"/>
            </a:pPr>
            <a:r>
              <a:rPr lang="en-US" sz="2400" dirty="0" smtClean="0">
                <a:solidFill>
                  <a:srgbClr val="58595B"/>
                </a:solidFill>
                <a:latin typeface="Arial" pitchFamily="34" charset="0"/>
                <a:cs typeface="Arial" pitchFamily="34" charset="0"/>
              </a:rPr>
              <a:t>Become a Conservancy </a:t>
            </a:r>
          </a:p>
          <a:p>
            <a:pPr marL="857250" lvl="2" indent="-109538">
              <a:buNone/>
            </a:pPr>
            <a:r>
              <a:rPr lang="en-US" dirty="0" smtClean="0">
                <a:solidFill>
                  <a:srgbClr val="58595B"/>
                </a:solidFill>
                <a:latin typeface="Arial" pitchFamily="34" charset="0"/>
                <a:cs typeface="Arial" pitchFamily="34" charset="0"/>
              </a:rPr>
              <a:t>Fellow</a:t>
            </a:r>
            <a:endParaRPr lang="en-US" sz="2400" dirty="0">
              <a:solidFill>
                <a:srgbClr val="58595B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 typeface="Courier New" pitchFamily="49" charset="0"/>
              <a:buChar char="o"/>
            </a:pPr>
            <a:endParaRPr lang="en-US" sz="2400" dirty="0" smtClean="0">
              <a:solidFill>
                <a:srgbClr val="58595B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 typeface="Courier New" pitchFamily="49" charset="0"/>
              <a:buChar char="o"/>
            </a:pPr>
            <a:r>
              <a:rPr lang="en-US" sz="2400" dirty="0" smtClean="0">
                <a:solidFill>
                  <a:srgbClr val="58595B"/>
                </a:solidFill>
                <a:latin typeface="Arial" pitchFamily="34" charset="0"/>
                <a:cs typeface="Arial" pitchFamily="34" charset="0"/>
              </a:rPr>
              <a:t>Attend a Conservancy sponsored event</a:t>
            </a:r>
            <a:endParaRPr lang="en-US" sz="2400" dirty="0">
              <a:solidFill>
                <a:srgbClr val="58595B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215069"/>
            <a:ext cx="2911702" cy="2509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526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7941D"/>
                </a:solidFill>
                <a:latin typeface="Trajan Pro" pitchFamily="18" charset="0"/>
              </a:rPr>
              <a:t>Getting Involved</a:t>
            </a:r>
            <a:endParaRPr lang="en-US" sz="3600" b="1" dirty="0">
              <a:solidFill>
                <a:srgbClr val="F7941D"/>
              </a:solidFill>
              <a:latin typeface="Trajan Pro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58595B"/>
                </a:solidFill>
                <a:latin typeface="Arial" pitchFamily="34" charset="0"/>
                <a:cs typeface="Arial" pitchFamily="34" charset="0"/>
              </a:rPr>
              <a:t>Student Groups</a:t>
            </a:r>
          </a:p>
          <a:p>
            <a:pPr lvl="1">
              <a:buFont typeface="Courier New" pitchFamily="49" charset="0"/>
              <a:buChar char="o"/>
            </a:pPr>
            <a:r>
              <a:rPr lang="en-US" sz="2400" dirty="0" smtClean="0">
                <a:solidFill>
                  <a:srgbClr val="58595B"/>
                </a:solidFill>
                <a:latin typeface="Arial" pitchFamily="34" charset="0"/>
                <a:cs typeface="Arial" pitchFamily="34" charset="0"/>
              </a:rPr>
              <a:t>A Cleaner Tomorrow</a:t>
            </a:r>
          </a:p>
          <a:p>
            <a:pPr lvl="1">
              <a:buFont typeface="Courier New" pitchFamily="49" charset="0"/>
              <a:buChar char="o"/>
            </a:pPr>
            <a:r>
              <a:rPr lang="en-US" sz="2400" dirty="0" err="1" smtClean="0">
                <a:solidFill>
                  <a:srgbClr val="58595B"/>
                </a:solidFill>
                <a:latin typeface="Arial" pitchFamily="34" charset="0"/>
                <a:cs typeface="Arial" pitchFamily="34" charset="0"/>
              </a:rPr>
              <a:t>EcoCenter</a:t>
            </a:r>
            <a:endParaRPr lang="en-US" sz="2400" dirty="0" smtClean="0">
              <a:solidFill>
                <a:srgbClr val="58595B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 typeface="Courier New" pitchFamily="49" charset="0"/>
              <a:buChar char="o"/>
            </a:pPr>
            <a:r>
              <a:rPr lang="en-US" sz="2400" dirty="0" smtClean="0">
                <a:solidFill>
                  <a:srgbClr val="58595B"/>
                </a:solidFill>
                <a:latin typeface="Arial" pitchFamily="34" charset="0"/>
                <a:cs typeface="Arial" pitchFamily="34" charset="0"/>
              </a:rPr>
              <a:t>Food Recovery Network</a:t>
            </a:r>
          </a:p>
          <a:p>
            <a:pPr lvl="1">
              <a:buFont typeface="Courier New" pitchFamily="49" charset="0"/>
              <a:buChar char="o"/>
            </a:pPr>
            <a:r>
              <a:rPr lang="en-US" sz="2400" dirty="0" smtClean="0">
                <a:solidFill>
                  <a:srgbClr val="58595B"/>
                </a:solidFill>
                <a:latin typeface="Arial" pitchFamily="34" charset="0"/>
                <a:cs typeface="Arial" pitchFamily="34" charset="0"/>
              </a:rPr>
              <a:t>Garden Club</a:t>
            </a:r>
          </a:p>
          <a:p>
            <a:pPr lvl="1">
              <a:buFont typeface="Courier New" pitchFamily="49" charset="0"/>
              <a:buChar char="o"/>
            </a:pPr>
            <a:r>
              <a:rPr lang="en-US" sz="2400" dirty="0" smtClean="0">
                <a:solidFill>
                  <a:srgbClr val="58595B"/>
                </a:solidFill>
                <a:latin typeface="Arial" pitchFamily="34" charset="0"/>
                <a:cs typeface="Arial" pitchFamily="34" charset="0"/>
              </a:rPr>
              <a:t>Green Bike Program</a:t>
            </a:r>
          </a:p>
          <a:p>
            <a:pPr lvl="1">
              <a:buFont typeface="Courier New" pitchFamily="49" charset="0"/>
              <a:buChar char="o"/>
            </a:pPr>
            <a:r>
              <a:rPr lang="en-US" sz="2400" dirty="0" err="1" smtClean="0">
                <a:solidFill>
                  <a:srgbClr val="58595B"/>
                </a:solidFill>
                <a:latin typeface="Arial" pitchFamily="34" charset="0"/>
                <a:cs typeface="Arial" pitchFamily="34" charset="0"/>
              </a:rPr>
              <a:t>ReRoom</a:t>
            </a:r>
            <a:r>
              <a:rPr lang="en-US" sz="2400" dirty="0" smtClean="0">
                <a:solidFill>
                  <a:srgbClr val="58595B"/>
                </a:solidFill>
                <a:latin typeface="Arial" pitchFamily="34" charset="0"/>
                <a:cs typeface="Arial" pitchFamily="34" charset="0"/>
              </a:rPr>
              <a:t> Initiative</a:t>
            </a:r>
          </a:p>
          <a:p>
            <a:r>
              <a:rPr lang="en-US" sz="2400" dirty="0" err="1" smtClean="0">
                <a:solidFill>
                  <a:srgbClr val="58595B"/>
                </a:solidFill>
                <a:latin typeface="Arial" pitchFamily="34" charset="0"/>
                <a:cs typeface="Arial" pitchFamily="34" charset="0"/>
              </a:rPr>
              <a:t>PowerDown</a:t>
            </a:r>
            <a:r>
              <a:rPr lang="en-US" sz="2400" dirty="0" smtClean="0">
                <a:solidFill>
                  <a:srgbClr val="58595B"/>
                </a:solidFill>
                <a:latin typeface="Arial" pitchFamily="34" charset="0"/>
                <a:cs typeface="Arial" pitchFamily="34" charset="0"/>
              </a:rPr>
              <a:t> competition</a:t>
            </a:r>
          </a:p>
          <a:p>
            <a:r>
              <a:rPr lang="en-US" sz="2400" dirty="0" smtClean="0">
                <a:solidFill>
                  <a:srgbClr val="58595B"/>
                </a:solidFill>
                <a:latin typeface="Arial" pitchFamily="34" charset="0"/>
                <a:cs typeface="Arial" pitchFamily="34" charset="0"/>
              </a:rPr>
              <a:t>Student Senate </a:t>
            </a:r>
          </a:p>
          <a:p>
            <a:pPr marL="346075" indent="0">
              <a:buNone/>
            </a:pPr>
            <a:r>
              <a:rPr lang="en-US" sz="2400" dirty="0" smtClean="0">
                <a:solidFill>
                  <a:srgbClr val="58595B"/>
                </a:solidFill>
                <a:latin typeface="Arial" pitchFamily="34" charset="0"/>
                <a:cs typeface="Arial" pitchFamily="34" charset="0"/>
              </a:rPr>
              <a:t>Environmental Rep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886200"/>
            <a:ext cx="3706368" cy="27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990600"/>
            <a:ext cx="3706368" cy="276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99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7941D"/>
                </a:solidFill>
                <a:latin typeface="Trajan Pro" pitchFamily="18" charset="0"/>
              </a:rPr>
              <a:t>Getting Involved</a:t>
            </a:r>
            <a:endParaRPr lang="en-US" sz="3600" b="1" dirty="0">
              <a:solidFill>
                <a:srgbClr val="F7941D"/>
              </a:solidFill>
              <a:latin typeface="Trajan Pro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76200" y="1371600"/>
            <a:ext cx="4419600" cy="4525963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solidFill>
                  <a:srgbClr val="58595B"/>
                </a:solidFill>
                <a:latin typeface="Arial" pitchFamily="34" charset="0"/>
                <a:cs typeface="Arial" pitchFamily="34" charset="0"/>
              </a:rPr>
              <a:t>ReRoom</a:t>
            </a:r>
            <a:r>
              <a:rPr lang="en-US" sz="2400" dirty="0" smtClean="0">
                <a:solidFill>
                  <a:srgbClr val="58595B"/>
                </a:solidFill>
                <a:latin typeface="Arial" pitchFamily="34" charset="0"/>
                <a:cs typeface="Arial" pitchFamily="34" charset="0"/>
              </a:rPr>
              <a:t> Initiative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>
                <a:solidFill>
                  <a:srgbClr val="58595B"/>
                </a:solidFill>
                <a:latin typeface="Arial" pitchFamily="34" charset="0"/>
                <a:cs typeface="Arial" pitchFamily="34" charset="0"/>
              </a:rPr>
              <a:t>Student-led initiative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>
                <a:solidFill>
                  <a:srgbClr val="58595B"/>
                </a:solidFill>
                <a:latin typeface="Arial" pitchFamily="34" charset="0"/>
                <a:cs typeface="Arial" pitchFamily="34" charset="0"/>
              </a:rPr>
              <a:t>Winter &amp; spring donation collections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>
                <a:solidFill>
                  <a:srgbClr val="58595B"/>
                </a:solidFill>
                <a:latin typeface="Arial" pitchFamily="34" charset="0"/>
                <a:cs typeface="Arial" pitchFamily="34" charset="0"/>
              </a:rPr>
              <a:t>Fall sales to incoming  &amp; returning students</a:t>
            </a:r>
            <a:endParaRPr lang="en-US" dirty="0">
              <a:solidFill>
                <a:srgbClr val="58595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419600" cy="4525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58595B"/>
                </a:solidFill>
                <a:latin typeface="Arial" pitchFamily="34" charset="0"/>
                <a:cs typeface="Arial" pitchFamily="34" charset="0"/>
              </a:rPr>
              <a:t>Food Recovery Network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>
                <a:solidFill>
                  <a:srgbClr val="58595B"/>
                </a:solidFill>
                <a:latin typeface="Arial" pitchFamily="34" charset="0"/>
                <a:cs typeface="Arial" pitchFamily="34" charset="0"/>
              </a:rPr>
              <a:t>Student-led food recovery from the dining hall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>
                <a:solidFill>
                  <a:srgbClr val="58595B"/>
                </a:solidFill>
                <a:latin typeface="Arial" pitchFamily="34" charset="0"/>
                <a:cs typeface="Arial" pitchFamily="34" charset="0"/>
              </a:rPr>
              <a:t>Donated over 1,700 pounds of food in the ’16 – ’17 school year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>
                <a:solidFill>
                  <a:srgbClr val="58595B"/>
                </a:solidFill>
                <a:latin typeface="Arial" pitchFamily="34" charset="0"/>
                <a:cs typeface="Arial" pitchFamily="34" charset="0"/>
              </a:rPr>
              <a:t>Food is donated to the Salvation Army in Ontario</a:t>
            </a:r>
            <a:endParaRPr lang="en-US" dirty="0">
              <a:solidFill>
                <a:srgbClr val="58595B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1" t="31955" r="3521" b="14172"/>
          <a:stretch/>
        </p:blipFill>
        <p:spPr>
          <a:xfrm>
            <a:off x="5867400" y="4724399"/>
            <a:ext cx="2550017" cy="19704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038600"/>
            <a:ext cx="3657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78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7941D"/>
                </a:solidFill>
                <a:latin typeface="Trajan Pro" pitchFamily="18" charset="0"/>
                <a:cs typeface="Arial" pitchFamily="34" charset="0"/>
              </a:rPr>
              <a:t>Food Waste Composting</a:t>
            </a:r>
            <a:endParaRPr lang="en-US" sz="3600" b="1" dirty="0">
              <a:solidFill>
                <a:srgbClr val="F7941D"/>
              </a:solidFill>
              <a:latin typeface="Trajan Pro" pitchFamily="18" charset="0"/>
              <a:cs typeface="Arial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28600" y="1219200"/>
            <a:ext cx="4038600" cy="51816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58595B"/>
                </a:solidFill>
                <a:latin typeface="Arial" pitchFamily="34" charset="0"/>
                <a:cs typeface="Arial" pitchFamily="34" charset="0"/>
              </a:rPr>
              <a:t>Pre &amp; post-consumer food waste collection in the dining hall</a:t>
            </a:r>
          </a:p>
          <a:p>
            <a:endParaRPr lang="en-US" sz="2400" dirty="0" smtClean="0">
              <a:solidFill>
                <a:srgbClr val="58595B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solidFill>
                  <a:srgbClr val="58595B"/>
                </a:solidFill>
                <a:latin typeface="Arial" pitchFamily="34" charset="0"/>
                <a:cs typeface="Arial" pitchFamily="34" charset="0"/>
              </a:rPr>
              <a:t>15,000 pounds of food waste was composted in ’16 – ’17 school year</a:t>
            </a:r>
          </a:p>
          <a:p>
            <a:endParaRPr lang="en-US" sz="2400" dirty="0" smtClean="0">
              <a:solidFill>
                <a:srgbClr val="58595B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solidFill>
                  <a:srgbClr val="58595B"/>
                </a:solidFill>
                <a:latin typeface="Arial" pitchFamily="34" charset="0"/>
                <a:cs typeface="Arial" pitchFamily="34" charset="0"/>
              </a:rPr>
              <a:t>No napkins!</a:t>
            </a:r>
          </a:p>
          <a:p>
            <a:endParaRPr lang="en-US" sz="2400" dirty="0" smtClean="0">
              <a:solidFill>
                <a:srgbClr val="58595B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solidFill>
                  <a:srgbClr val="58595B"/>
                </a:solidFill>
                <a:latin typeface="Arial" pitchFamily="34" charset="0"/>
                <a:cs typeface="Arial" pitchFamily="34" charset="0"/>
              </a:rPr>
              <a:t>Empty compost bins in the garden</a:t>
            </a:r>
            <a:endParaRPr lang="en-US" sz="2400" dirty="0">
              <a:solidFill>
                <a:srgbClr val="58595B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992" y="914400"/>
            <a:ext cx="3950208" cy="5925312"/>
          </a:xfrm>
        </p:spPr>
      </p:pic>
    </p:spTree>
    <p:extLst>
      <p:ext uri="{BB962C8B-B14F-4D97-AF65-F5344CB8AC3E}">
        <p14:creationId xmlns:p14="http://schemas.microsoft.com/office/powerpoint/2010/main" val="30824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324</Words>
  <Application>Microsoft Office PowerPoint</Application>
  <PresentationFormat>On-screen Show (4:3)</PresentationFormat>
  <Paragraphs>94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Sustainability  At  Pitzer College</vt:lpstr>
      <vt:lpstr>Defining Sustainability</vt:lpstr>
      <vt:lpstr>Sustainability Leadership</vt:lpstr>
      <vt:lpstr>Sustainability Reporting</vt:lpstr>
      <vt:lpstr>Green Building</vt:lpstr>
      <vt:lpstr>Getting Involved</vt:lpstr>
      <vt:lpstr>Getting Involved</vt:lpstr>
      <vt:lpstr>Getting Involved</vt:lpstr>
      <vt:lpstr>Food Waste Composting</vt:lpstr>
      <vt:lpstr>Resources</vt:lpstr>
      <vt:lpstr>Stay Informed</vt:lpstr>
      <vt:lpstr>Career Resources</vt:lpstr>
    </vt:vector>
  </TitlesOfParts>
  <Company>Pitzer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Sustainability At Pitzer College</dc:title>
  <dc:creator>Pitadmin</dc:creator>
  <cp:lastModifiedBy>Pitadmin</cp:lastModifiedBy>
  <cp:revision>27</cp:revision>
  <dcterms:created xsi:type="dcterms:W3CDTF">2017-07-14T21:42:10Z</dcterms:created>
  <dcterms:modified xsi:type="dcterms:W3CDTF">2017-08-15T17:36:11Z</dcterms:modified>
</cp:coreProperties>
</file>